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9601200" cy="12801600" type="A3"/>
  <p:notesSz cx="6858000" cy="9144000"/>
  <p:defaultTextStyle>
    <a:defPPr>
      <a:defRPr lang="es-E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p15:clr>
            <a:srgbClr val="A4A3A4"/>
          </p15:clr>
        </p15:guide>
        <p15:guide id="2" pos="30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BEDB"/>
    <a:srgbClr val="003F7F"/>
    <a:srgbClr val="00B2E2"/>
    <a:srgbClr val="E6FCFE"/>
    <a:srgbClr val="DEFBFE"/>
    <a:srgbClr val="D1D9FF"/>
    <a:srgbClr val="0292E2"/>
    <a:srgbClr val="01B2AA"/>
    <a:srgbClr val="4B4E53"/>
    <a:srgbClr val="E03E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910" autoAdjust="0"/>
  </p:normalViewPr>
  <p:slideViewPr>
    <p:cSldViewPr>
      <p:cViewPr>
        <p:scale>
          <a:sx n="50" d="100"/>
          <a:sy n="50" d="100"/>
        </p:scale>
        <p:origin x="2314" y="-648"/>
      </p:cViewPr>
      <p:guideLst>
        <p:guide orient="horz" pos="4032"/>
        <p:guide pos="302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nia Burgos" userId="83f43eb5-b03b-4481-aa0c-7cac27472d99" providerId="ADAL" clId="{8816E1F2-2120-459C-BCAD-EA92122F8F0B}"/>
    <pc:docChg chg="modSld">
      <pc:chgData name="Sonia Burgos" userId="83f43eb5-b03b-4481-aa0c-7cac27472d99" providerId="ADAL" clId="{8816E1F2-2120-459C-BCAD-EA92122F8F0B}" dt="2026-05-27T08:40:39.127" v="1" actId="20577"/>
      <pc:docMkLst>
        <pc:docMk/>
      </pc:docMkLst>
      <pc:sldChg chg="modSp mod">
        <pc:chgData name="Sonia Burgos" userId="83f43eb5-b03b-4481-aa0c-7cac27472d99" providerId="ADAL" clId="{8816E1F2-2120-459C-BCAD-EA92122F8F0B}" dt="2026-05-27T08:40:39.127" v="1" actId="20577"/>
        <pc:sldMkLst>
          <pc:docMk/>
          <pc:sldMk cId="2999187061" sldId="257"/>
        </pc:sldMkLst>
        <pc:spChg chg="mod">
          <ac:chgData name="Sonia Burgos" userId="83f43eb5-b03b-4481-aa0c-7cac27472d99" providerId="ADAL" clId="{8816E1F2-2120-459C-BCAD-EA92122F8F0B}" dt="2026-05-27T08:40:39.127" v="1" actId="20577"/>
          <ac:spMkLst>
            <pc:docMk/>
            <pc:sldMk cId="2999187061" sldId="257"/>
            <ac:spMk id="69"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20090" y="3976794"/>
            <a:ext cx="8161020" cy="2744047"/>
          </a:xfrm>
        </p:spPr>
        <p:txBody>
          <a:bodyPr/>
          <a:lstStyle/>
          <a:p>
            <a:r>
              <a:rPr lang="es-ES"/>
              <a:t>Haga clic para modificar el estilo de título del patrón</a:t>
            </a:r>
          </a:p>
        </p:txBody>
      </p:sp>
      <p:sp>
        <p:nvSpPr>
          <p:cNvPr id="3" name="2 Subtítulo"/>
          <p:cNvSpPr>
            <a:spLocks noGrp="1"/>
          </p:cNvSpPr>
          <p:nvPr>
            <p:ph type="subTitle" idx="1"/>
          </p:nvPr>
        </p:nvSpPr>
        <p:spPr>
          <a:xfrm>
            <a:off x="1440180" y="7254240"/>
            <a:ext cx="6720840" cy="327152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4D559562-1E0F-47CD-BB1C-5588D239FA8A}" type="datetimeFigureOut">
              <a:rPr lang="es-ES" smtClean="0"/>
              <a:t>27/05/2026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2D4208F-E329-45AD-9A05-D6FDB2F6AC41}" type="slidenum">
              <a:rPr lang="es-ES" smtClean="0"/>
              <a:t>‹Nº›</a:t>
            </a:fld>
            <a:endParaRPr lang="es-ES"/>
          </a:p>
        </p:txBody>
      </p:sp>
    </p:spTree>
    <p:extLst>
      <p:ext uri="{BB962C8B-B14F-4D97-AF65-F5344CB8AC3E}">
        <p14:creationId xmlns:p14="http://schemas.microsoft.com/office/powerpoint/2010/main" val="1241391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4D559562-1E0F-47CD-BB1C-5588D239FA8A}" type="datetimeFigureOut">
              <a:rPr lang="es-ES" smtClean="0"/>
              <a:t>27/05/2026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2D4208F-E329-45AD-9A05-D6FDB2F6AC41}" type="slidenum">
              <a:rPr lang="es-ES" smtClean="0"/>
              <a:t>‹Nº›</a:t>
            </a:fld>
            <a:endParaRPr lang="es-ES"/>
          </a:p>
        </p:txBody>
      </p:sp>
    </p:spTree>
    <p:extLst>
      <p:ext uri="{BB962C8B-B14F-4D97-AF65-F5344CB8AC3E}">
        <p14:creationId xmlns:p14="http://schemas.microsoft.com/office/powerpoint/2010/main" val="1470869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309248" y="957158"/>
            <a:ext cx="2268616" cy="20387733"/>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503397" y="957158"/>
            <a:ext cx="6645831" cy="20387733"/>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4D559562-1E0F-47CD-BB1C-5588D239FA8A}" type="datetimeFigureOut">
              <a:rPr lang="es-ES" smtClean="0"/>
              <a:t>27/05/2026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2D4208F-E329-45AD-9A05-D6FDB2F6AC41}" type="slidenum">
              <a:rPr lang="es-ES" smtClean="0"/>
              <a:t>‹Nº›</a:t>
            </a:fld>
            <a:endParaRPr lang="es-ES"/>
          </a:p>
        </p:txBody>
      </p:sp>
    </p:spTree>
    <p:extLst>
      <p:ext uri="{BB962C8B-B14F-4D97-AF65-F5344CB8AC3E}">
        <p14:creationId xmlns:p14="http://schemas.microsoft.com/office/powerpoint/2010/main" val="76460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4D559562-1E0F-47CD-BB1C-5588D239FA8A}" type="datetimeFigureOut">
              <a:rPr lang="es-ES" smtClean="0"/>
              <a:t>27/05/2026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2D4208F-E329-45AD-9A05-D6FDB2F6AC41}" type="slidenum">
              <a:rPr lang="es-ES" smtClean="0"/>
              <a:t>‹Nº›</a:t>
            </a:fld>
            <a:endParaRPr lang="es-ES"/>
          </a:p>
        </p:txBody>
      </p:sp>
    </p:spTree>
    <p:extLst>
      <p:ext uri="{BB962C8B-B14F-4D97-AF65-F5344CB8AC3E}">
        <p14:creationId xmlns:p14="http://schemas.microsoft.com/office/powerpoint/2010/main" val="4219676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58429" y="8226214"/>
            <a:ext cx="8161020" cy="2542540"/>
          </a:xfrm>
        </p:spPr>
        <p:txBody>
          <a:bodyPr anchor="t"/>
          <a:lstStyle>
            <a:lvl1pPr algn="l">
              <a:defRPr sz="5600" b="1" cap="all"/>
            </a:lvl1pPr>
          </a:lstStyle>
          <a:p>
            <a:r>
              <a:rPr lang="es-ES"/>
              <a:t>Haga clic para modificar el estilo de título del patrón</a:t>
            </a:r>
          </a:p>
        </p:txBody>
      </p:sp>
      <p:sp>
        <p:nvSpPr>
          <p:cNvPr id="3" name="2 Marcador de texto"/>
          <p:cNvSpPr>
            <a:spLocks noGrp="1"/>
          </p:cNvSpPr>
          <p:nvPr>
            <p:ph type="body" idx="1"/>
          </p:nvPr>
        </p:nvSpPr>
        <p:spPr>
          <a:xfrm>
            <a:off x="758429" y="5425865"/>
            <a:ext cx="8161020" cy="2800349"/>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4D559562-1E0F-47CD-BB1C-5588D239FA8A}" type="datetimeFigureOut">
              <a:rPr lang="es-ES" smtClean="0"/>
              <a:t>27/05/2026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2D4208F-E329-45AD-9A05-D6FDB2F6AC41}" type="slidenum">
              <a:rPr lang="es-ES" smtClean="0"/>
              <a:t>‹Nº›</a:t>
            </a:fld>
            <a:endParaRPr lang="es-ES"/>
          </a:p>
        </p:txBody>
      </p:sp>
    </p:spTree>
    <p:extLst>
      <p:ext uri="{BB962C8B-B14F-4D97-AF65-F5344CB8AC3E}">
        <p14:creationId xmlns:p14="http://schemas.microsoft.com/office/powerpoint/2010/main" val="1960373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503397" y="5576993"/>
            <a:ext cx="4457224" cy="1576789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5120640" y="5576993"/>
            <a:ext cx="4457224" cy="1576789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4D559562-1E0F-47CD-BB1C-5588D239FA8A}" type="datetimeFigureOut">
              <a:rPr lang="es-ES" smtClean="0"/>
              <a:t>27/05/2026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2D4208F-E329-45AD-9A05-D6FDB2F6AC41}" type="slidenum">
              <a:rPr lang="es-ES" smtClean="0"/>
              <a:t>‹Nº›</a:t>
            </a:fld>
            <a:endParaRPr lang="es-ES"/>
          </a:p>
        </p:txBody>
      </p:sp>
    </p:spTree>
    <p:extLst>
      <p:ext uri="{BB962C8B-B14F-4D97-AF65-F5344CB8AC3E}">
        <p14:creationId xmlns:p14="http://schemas.microsoft.com/office/powerpoint/2010/main" val="1314702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80060" y="512658"/>
            <a:ext cx="8641080" cy="21336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80060" y="2865544"/>
            <a:ext cx="4242197" cy="1194222"/>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es-ES"/>
              <a:t>Haga clic para modificar el estilo de texto del patrón</a:t>
            </a:r>
          </a:p>
        </p:txBody>
      </p:sp>
      <p:sp>
        <p:nvSpPr>
          <p:cNvPr id="4" name="3 Marcador de contenido"/>
          <p:cNvSpPr>
            <a:spLocks noGrp="1"/>
          </p:cNvSpPr>
          <p:nvPr>
            <p:ph sz="half" idx="2"/>
          </p:nvPr>
        </p:nvSpPr>
        <p:spPr>
          <a:xfrm>
            <a:off x="480060" y="4059766"/>
            <a:ext cx="4242197" cy="7375738"/>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877277" y="2865544"/>
            <a:ext cx="4243864" cy="1194222"/>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es-ES"/>
              <a:t>Haga clic para modificar el estilo de texto del patrón</a:t>
            </a:r>
          </a:p>
        </p:txBody>
      </p:sp>
      <p:sp>
        <p:nvSpPr>
          <p:cNvPr id="6" name="5 Marcador de contenido"/>
          <p:cNvSpPr>
            <a:spLocks noGrp="1"/>
          </p:cNvSpPr>
          <p:nvPr>
            <p:ph sz="quarter" idx="4"/>
          </p:nvPr>
        </p:nvSpPr>
        <p:spPr>
          <a:xfrm>
            <a:off x="4877277" y="4059766"/>
            <a:ext cx="4243864" cy="7375738"/>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4D559562-1E0F-47CD-BB1C-5588D239FA8A}" type="datetimeFigureOut">
              <a:rPr lang="es-ES" smtClean="0"/>
              <a:t>27/05/2026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2D4208F-E329-45AD-9A05-D6FDB2F6AC41}" type="slidenum">
              <a:rPr lang="es-ES" smtClean="0"/>
              <a:t>‹Nº›</a:t>
            </a:fld>
            <a:endParaRPr lang="es-ES"/>
          </a:p>
        </p:txBody>
      </p:sp>
    </p:spTree>
    <p:extLst>
      <p:ext uri="{BB962C8B-B14F-4D97-AF65-F5344CB8AC3E}">
        <p14:creationId xmlns:p14="http://schemas.microsoft.com/office/powerpoint/2010/main" val="4058462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4D559562-1E0F-47CD-BB1C-5588D239FA8A}" type="datetimeFigureOut">
              <a:rPr lang="es-ES" smtClean="0"/>
              <a:t>27/05/2026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2D4208F-E329-45AD-9A05-D6FDB2F6AC41}" type="slidenum">
              <a:rPr lang="es-ES" smtClean="0"/>
              <a:t>‹Nº›</a:t>
            </a:fld>
            <a:endParaRPr lang="es-ES"/>
          </a:p>
        </p:txBody>
      </p:sp>
    </p:spTree>
    <p:extLst>
      <p:ext uri="{BB962C8B-B14F-4D97-AF65-F5344CB8AC3E}">
        <p14:creationId xmlns:p14="http://schemas.microsoft.com/office/powerpoint/2010/main" val="1181957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D559562-1E0F-47CD-BB1C-5588D239FA8A}" type="datetimeFigureOut">
              <a:rPr lang="es-ES" smtClean="0"/>
              <a:t>27/05/2026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2D4208F-E329-45AD-9A05-D6FDB2F6AC41}" type="slidenum">
              <a:rPr lang="es-ES" smtClean="0"/>
              <a:t>‹Nº›</a:t>
            </a:fld>
            <a:endParaRPr lang="es-ES"/>
          </a:p>
        </p:txBody>
      </p:sp>
    </p:spTree>
    <p:extLst>
      <p:ext uri="{BB962C8B-B14F-4D97-AF65-F5344CB8AC3E}">
        <p14:creationId xmlns:p14="http://schemas.microsoft.com/office/powerpoint/2010/main" val="3441361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80060" y="509693"/>
            <a:ext cx="3158729" cy="2169160"/>
          </a:xfrm>
        </p:spPr>
        <p:txBody>
          <a:bodyPr anchor="b"/>
          <a:lstStyle>
            <a:lvl1pPr algn="l">
              <a:defRPr sz="2800" b="1"/>
            </a:lvl1pPr>
          </a:lstStyle>
          <a:p>
            <a:r>
              <a:rPr lang="es-ES"/>
              <a:t>Haga clic para modificar el estilo de título del patrón</a:t>
            </a:r>
          </a:p>
        </p:txBody>
      </p:sp>
      <p:sp>
        <p:nvSpPr>
          <p:cNvPr id="3" name="2 Marcador de contenido"/>
          <p:cNvSpPr>
            <a:spLocks noGrp="1"/>
          </p:cNvSpPr>
          <p:nvPr>
            <p:ph idx="1"/>
          </p:nvPr>
        </p:nvSpPr>
        <p:spPr>
          <a:xfrm>
            <a:off x="3753802" y="509694"/>
            <a:ext cx="5367338" cy="10925811"/>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80060" y="2678854"/>
            <a:ext cx="3158729" cy="8756651"/>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D559562-1E0F-47CD-BB1C-5588D239FA8A}" type="datetimeFigureOut">
              <a:rPr lang="es-ES" smtClean="0"/>
              <a:t>27/05/2026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2D4208F-E329-45AD-9A05-D6FDB2F6AC41}" type="slidenum">
              <a:rPr lang="es-ES" smtClean="0"/>
              <a:t>‹Nº›</a:t>
            </a:fld>
            <a:endParaRPr lang="es-ES"/>
          </a:p>
        </p:txBody>
      </p:sp>
    </p:spTree>
    <p:extLst>
      <p:ext uri="{BB962C8B-B14F-4D97-AF65-F5344CB8AC3E}">
        <p14:creationId xmlns:p14="http://schemas.microsoft.com/office/powerpoint/2010/main" val="2804029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881902" y="8961120"/>
            <a:ext cx="5760720" cy="1057911"/>
          </a:xfrm>
        </p:spPr>
        <p:txBody>
          <a:bodyPr anchor="b"/>
          <a:lstStyle>
            <a:lvl1pPr algn="l">
              <a:defRPr sz="2800" b="1"/>
            </a:lvl1pPr>
          </a:lstStyle>
          <a:p>
            <a:r>
              <a:rPr lang="es-ES"/>
              <a:t>Haga clic para modificar el estilo de título del patrón</a:t>
            </a:r>
          </a:p>
        </p:txBody>
      </p:sp>
      <p:sp>
        <p:nvSpPr>
          <p:cNvPr id="3" name="2 Marcador de posición de imagen"/>
          <p:cNvSpPr>
            <a:spLocks noGrp="1"/>
          </p:cNvSpPr>
          <p:nvPr>
            <p:ph type="pic" idx="1"/>
          </p:nvPr>
        </p:nvSpPr>
        <p:spPr>
          <a:xfrm>
            <a:off x="1881902" y="1143847"/>
            <a:ext cx="5760720" cy="768096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lang="es-ES"/>
          </a:p>
        </p:txBody>
      </p:sp>
      <p:sp>
        <p:nvSpPr>
          <p:cNvPr id="4" name="3 Marcador de texto"/>
          <p:cNvSpPr>
            <a:spLocks noGrp="1"/>
          </p:cNvSpPr>
          <p:nvPr>
            <p:ph type="body" sz="half" idx="2"/>
          </p:nvPr>
        </p:nvSpPr>
        <p:spPr>
          <a:xfrm>
            <a:off x="1881902" y="10019031"/>
            <a:ext cx="5760720" cy="1502409"/>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D559562-1E0F-47CD-BB1C-5588D239FA8A}" type="datetimeFigureOut">
              <a:rPr lang="es-ES" smtClean="0"/>
              <a:t>27/05/2026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2D4208F-E329-45AD-9A05-D6FDB2F6AC41}" type="slidenum">
              <a:rPr lang="es-ES" smtClean="0"/>
              <a:t>‹Nº›</a:t>
            </a:fld>
            <a:endParaRPr lang="es-ES"/>
          </a:p>
        </p:txBody>
      </p:sp>
    </p:spTree>
    <p:extLst>
      <p:ext uri="{BB962C8B-B14F-4D97-AF65-F5344CB8AC3E}">
        <p14:creationId xmlns:p14="http://schemas.microsoft.com/office/powerpoint/2010/main" val="3235441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80060" y="512658"/>
            <a:ext cx="8641080" cy="2133600"/>
          </a:xfrm>
          <a:prstGeom prst="rect">
            <a:avLst/>
          </a:prstGeom>
        </p:spPr>
        <p:txBody>
          <a:bodyPr vert="horz" lIns="128016" tIns="64008" rIns="128016" bIns="64008"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80060" y="2987041"/>
            <a:ext cx="8641080" cy="8448464"/>
          </a:xfrm>
          <a:prstGeom prst="rect">
            <a:avLst/>
          </a:prstGeom>
        </p:spPr>
        <p:txBody>
          <a:bodyPr vert="horz" lIns="128016" tIns="64008" rIns="128016" bIns="64008"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80060" y="11865187"/>
            <a:ext cx="2240280" cy="681567"/>
          </a:xfrm>
          <a:prstGeom prst="rect">
            <a:avLst/>
          </a:prstGeom>
        </p:spPr>
        <p:txBody>
          <a:bodyPr vert="horz" lIns="128016" tIns="64008" rIns="128016" bIns="64008" rtlCol="0" anchor="ctr"/>
          <a:lstStyle>
            <a:lvl1pPr algn="l">
              <a:defRPr sz="1700">
                <a:solidFill>
                  <a:schemeClr val="tx1">
                    <a:tint val="75000"/>
                  </a:schemeClr>
                </a:solidFill>
              </a:defRPr>
            </a:lvl1pPr>
          </a:lstStyle>
          <a:p>
            <a:fld id="{4D559562-1E0F-47CD-BB1C-5588D239FA8A}" type="datetimeFigureOut">
              <a:rPr lang="es-ES" smtClean="0"/>
              <a:t>27/05/2026</a:t>
            </a:fld>
            <a:endParaRPr lang="es-ES"/>
          </a:p>
        </p:txBody>
      </p:sp>
      <p:sp>
        <p:nvSpPr>
          <p:cNvPr id="5" name="4 Marcador de pie de página"/>
          <p:cNvSpPr>
            <a:spLocks noGrp="1"/>
          </p:cNvSpPr>
          <p:nvPr>
            <p:ph type="ftr" sz="quarter" idx="3"/>
          </p:nvPr>
        </p:nvSpPr>
        <p:spPr>
          <a:xfrm>
            <a:off x="3280410" y="11865187"/>
            <a:ext cx="3040380" cy="681567"/>
          </a:xfrm>
          <a:prstGeom prst="rect">
            <a:avLst/>
          </a:prstGeom>
        </p:spPr>
        <p:txBody>
          <a:bodyPr vert="horz" lIns="128016" tIns="64008" rIns="128016" bIns="64008" rtlCol="0" anchor="ctr"/>
          <a:lstStyle>
            <a:lvl1pPr algn="ctr">
              <a:defRPr sz="17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880860" y="11865187"/>
            <a:ext cx="2240280" cy="681567"/>
          </a:xfrm>
          <a:prstGeom prst="rect">
            <a:avLst/>
          </a:prstGeom>
        </p:spPr>
        <p:txBody>
          <a:bodyPr vert="horz" lIns="128016" tIns="64008" rIns="128016" bIns="64008" rtlCol="0" anchor="ctr"/>
          <a:lstStyle>
            <a:lvl1pPr algn="r">
              <a:defRPr sz="1700">
                <a:solidFill>
                  <a:schemeClr val="tx1">
                    <a:tint val="75000"/>
                  </a:schemeClr>
                </a:solidFill>
              </a:defRPr>
            </a:lvl1pPr>
          </a:lstStyle>
          <a:p>
            <a:fld id="{22D4208F-E329-45AD-9A05-D6FDB2F6AC41}" type="slidenum">
              <a:rPr lang="es-ES" smtClean="0"/>
              <a:t>‹Nº›</a:t>
            </a:fld>
            <a:endParaRPr lang="es-ES"/>
          </a:p>
        </p:txBody>
      </p:sp>
    </p:spTree>
    <p:extLst>
      <p:ext uri="{BB962C8B-B14F-4D97-AF65-F5344CB8AC3E}">
        <p14:creationId xmlns:p14="http://schemas.microsoft.com/office/powerpoint/2010/main" val="624885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anose="020B0604020202020204" pitchFamily="34" charset="0"/>
        <a:buChar char="•"/>
        <a:defRPr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es-E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432448" y="352128"/>
            <a:ext cx="6408712" cy="1492716"/>
          </a:xfrm>
          <a:prstGeom prst="rect">
            <a:avLst/>
          </a:prstGeom>
          <a:noFill/>
        </p:spPr>
        <p:txBody>
          <a:bodyPr wrap="square" rtlCol="0">
            <a:spAutoFit/>
          </a:bodyPr>
          <a:lstStyle/>
          <a:p>
            <a:r>
              <a:rPr lang="es-ES" sz="3600" b="1" dirty="0">
                <a:solidFill>
                  <a:schemeClr val="tx1">
                    <a:lumMod val="95000"/>
                    <a:lumOff val="5000"/>
                  </a:schemeClr>
                </a:solidFill>
                <a:latin typeface="Snellen MK Med" pitchFamily="2" charset="0"/>
              </a:rPr>
              <a:t>OLITICA DE </a:t>
            </a:r>
            <a:r>
              <a:rPr lang="es-ES" sz="5200" b="1" dirty="0">
                <a:solidFill>
                  <a:schemeClr val="tx1">
                    <a:lumMod val="95000"/>
                    <a:lumOff val="5000"/>
                  </a:schemeClr>
                </a:solidFill>
                <a:latin typeface="Snellen MK Med" pitchFamily="2" charset="0"/>
              </a:rPr>
              <a:t>CALIDAD</a:t>
            </a:r>
          </a:p>
        </p:txBody>
      </p:sp>
      <p:pic>
        <p:nvPicPr>
          <p:cNvPr id="9" name="8 Imagen"/>
          <p:cNvPicPr>
            <a:picLocks noChangeAspect="1"/>
          </p:cNvPicPr>
          <p:nvPr/>
        </p:nvPicPr>
        <p:blipFill rotWithShape="1">
          <a:blip r:embed="rId2">
            <a:extLst>
              <a:ext uri="{28A0092B-C50C-407E-A947-70E740481C1C}">
                <a14:useLocalDpi xmlns:a14="http://schemas.microsoft.com/office/drawing/2010/main" val="0"/>
              </a:ext>
            </a:extLst>
          </a:blip>
          <a:srcRect t="22710" b="62488"/>
          <a:stretch/>
        </p:blipFill>
        <p:spPr>
          <a:xfrm>
            <a:off x="25612" y="2827784"/>
            <a:ext cx="4531529" cy="1801366"/>
          </a:xfrm>
          <a:prstGeom prst="rect">
            <a:avLst/>
          </a:prstGeom>
        </p:spPr>
      </p:pic>
      <p:sp>
        <p:nvSpPr>
          <p:cNvPr id="8" name="7 CuadroTexto"/>
          <p:cNvSpPr txBox="1"/>
          <p:nvPr/>
        </p:nvSpPr>
        <p:spPr>
          <a:xfrm>
            <a:off x="985500" y="280120"/>
            <a:ext cx="2954655" cy="2862322"/>
          </a:xfrm>
          <a:prstGeom prst="rect">
            <a:avLst/>
          </a:prstGeom>
          <a:noFill/>
        </p:spPr>
        <p:txBody>
          <a:bodyPr wrap="none" rtlCol="0">
            <a:spAutoFit/>
          </a:bodyPr>
          <a:lstStyle/>
          <a:p>
            <a:r>
              <a:rPr lang="es-ES" sz="18000" dirty="0">
                <a:solidFill>
                  <a:srgbClr val="45BEDB"/>
                </a:solidFill>
                <a:latin typeface="Snellen MK Med" pitchFamily="2" charset="0"/>
              </a:rPr>
              <a:t>P</a:t>
            </a:r>
          </a:p>
        </p:txBody>
      </p:sp>
      <p:pic>
        <p:nvPicPr>
          <p:cNvPr id="1029" name="Picture 5" descr="D:\Documentos\Escritorio\20.png"/>
          <p:cNvPicPr>
            <a:picLocks noChangeAspect="1" noChangeArrowheads="1"/>
          </p:cNvPicPr>
          <p:nvPr/>
        </p:nvPicPr>
        <p:blipFill rotWithShape="1">
          <a:blip r:embed="rId3">
            <a:extLst>
              <a:ext uri="{28A0092B-C50C-407E-A947-70E740481C1C}">
                <a14:useLocalDpi xmlns:a14="http://schemas.microsoft.com/office/drawing/2010/main" val="0"/>
              </a:ext>
            </a:extLst>
          </a:blip>
          <a:srcRect t="77587" b="11206"/>
          <a:stretch/>
        </p:blipFill>
        <p:spPr bwMode="auto">
          <a:xfrm>
            <a:off x="19494" y="9505950"/>
            <a:ext cx="4532400" cy="136374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3" descr="D:\Documentos\Escritorio\40.png"/>
          <p:cNvPicPr>
            <a:picLocks noChangeAspect="1" noChangeArrowheads="1"/>
          </p:cNvPicPr>
          <p:nvPr/>
        </p:nvPicPr>
        <p:blipFill rotWithShape="1">
          <a:blip r:embed="rId4">
            <a:extLst>
              <a:ext uri="{28A0092B-C50C-407E-A947-70E740481C1C}">
                <a14:useLocalDpi xmlns:a14="http://schemas.microsoft.com/office/drawing/2010/main" val="0"/>
              </a:ext>
            </a:extLst>
          </a:blip>
          <a:srcRect t="37513" b="41354"/>
          <a:stretch/>
        </p:blipFill>
        <p:spPr bwMode="auto">
          <a:xfrm>
            <a:off x="19497" y="4629150"/>
            <a:ext cx="4532400" cy="257175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D:\Documentos\Escritorio\30.png"/>
          <p:cNvPicPr>
            <a:picLocks noChangeAspect="1" noChangeArrowheads="1"/>
          </p:cNvPicPr>
          <p:nvPr/>
        </p:nvPicPr>
        <p:blipFill rotWithShape="1">
          <a:blip r:embed="rId5">
            <a:extLst>
              <a:ext uri="{28A0092B-C50C-407E-A947-70E740481C1C}">
                <a14:useLocalDpi xmlns:a14="http://schemas.microsoft.com/office/drawing/2010/main" val="0"/>
              </a:ext>
            </a:extLst>
          </a:blip>
          <a:srcRect t="58646" b="22413"/>
          <a:stretch/>
        </p:blipFill>
        <p:spPr bwMode="auto">
          <a:xfrm>
            <a:off x="44227" y="7200900"/>
            <a:ext cx="4532400" cy="2305050"/>
          </a:xfrm>
          <a:prstGeom prst="rect">
            <a:avLst/>
          </a:prstGeom>
          <a:noFill/>
          <a:extLst>
            <a:ext uri="{909E8E84-426E-40DD-AFC4-6F175D3DCCD1}">
              <a14:hiddenFill xmlns:a14="http://schemas.microsoft.com/office/drawing/2010/main">
                <a:solidFill>
                  <a:srgbClr val="FFFFFF"/>
                </a:solidFill>
              </a14:hiddenFill>
            </a:ext>
          </a:extLst>
        </p:spPr>
      </p:pic>
      <p:sp>
        <p:nvSpPr>
          <p:cNvPr id="11" name="10 Rectángulo"/>
          <p:cNvSpPr/>
          <p:nvPr/>
        </p:nvSpPr>
        <p:spPr>
          <a:xfrm>
            <a:off x="2447196" y="1936304"/>
            <a:ext cx="7738373" cy="158824"/>
          </a:xfrm>
          <a:prstGeom prst="rect">
            <a:avLst/>
          </a:prstGeom>
          <a:solidFill>
            <a:srgbClr val="45B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a:off x="4784454" y="2978046"/>
            <a:ext cx="4258778" cy="954107"/>
          </a:xfrm>
          <a:prstGeom prst="rect">
            <a:avLst/>
          </a:prstGeom>
        </p:spPr>
        <p:txBody>
          <a:bodyPr wrap="square">
            <a:spAutoFit/>
          </a:bodyPr>
          <a:lstStyle/>
          <a:p>
            <a:r>
              <a:rPr lang="es-ES" sz="14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Nuestra principal misión es ofrecer una atención personalizada, amable y con la mejor tecnología posible para resolver con el máximo rigor y ética  los problemas visuales de nuestros </a:t>
            </a:r>
            <a:r>
              <a:rPr lang="es-ES_tradnl" sz="14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pacientes. </a:t>
            </a:r>
            <a:endParaRPr lang="es-ES" sz="14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5" name="54 CuadroTexto"/>
          <p:cNvSpPr txBox="1"/>
          <p:nvPr/>
        </p:nvSpPr>
        <p:spPr>
          <a:xfrm>
            <a:off x="4714078" y="72504"/>
            <a:ext cx="507707" cy="646331"/>
          </a:xfrm>
          <a:prstGeom prst="rect">
            <a:avLst/>
          </a:prstGeom>
          <a:noFill/>
        </p:spPr>
        <p:txBody>
          <a:bodyPr wrap="square" rtlCol="0">
            <a:spAutoFit/>
          </a:bodyPr>
          <a:lstStyle/>
          <a:p>
            <a:r>
              <a:rPr lang="es-ES" sz="3600" b="1" dirty="0">
                <a:latin typeface="Snellen MK Med" pitchFamily="2" charset="0"/>
              </a:rPr>
              <a:t>´</a:t>
            </a:r>
            <a:endParaRPr lang="es-ES" sz="5200" b="1" dirty="0">
              <a:latin typeface="Snellen MK Med" pitchFamily="2" charset="0"/>
            </a:endParaRPr>
          </a:p>
        </p:txBody>
      </p:sp>
      <p:grpSp>
        <p:nvGrpSpPr>
          <p:cNvPr id="13" name="12 Grupo"/>
          <p:cNvGrpSpPr/>
          <p:nvPr/>
        </p:nvGrpSpPr>
        <p:grpSpPr>
          <a:xfrm>
            <a:off x="4670301" y="2373135"/>
            <a:ext cx="2592288" cy="643011"/>
            <a:chOff x="4704649" y="3549039"/>
            <a:chExt cx="2592288" cy="643011"/>
          </a:xfrm>
        </p:grpSpPr>
        <p:sp>
          <p:nvSpPr>
            <p:cNvPr id="54" name="53 Rectángulo"/>
            <p:cNvSpPr/>
            <p:nvPr/>
          </p:nvSpPr>
          <p:spPr>
            <a:xfrm>
              <a:off x="4704649" y="3714996"/>
              <a:ext cx="2592288" cy="477054"/>
            </a:xfrm>
            <a:prstGeom prst="rect">
              <a:avLst/>
            </a:prstGeom>
          </p:spPr>
          <p:txBody>
            <a:bodyPr wrap="square">
              <a:spAutoFit/>
            </a:bodyPr>
            <a:lstStyle/>
            <a:p>
              <a:r>
                <a:rPr lang="es-ES" dirty="0">
                  <a:solidFill>
                    <a:schemeClr val="tx1">
                      <a:lumMod val="95000"/>
                      <a:lumOff val="5000"/>
                    </a:schemeClr>
                  </a:solidFill>
                  <a:latin typeface="Snellen MK Med" pitchFamily="2" charset="0"/>
                  <a:ea typeface="Open Sans" panose="020B0606030504020204" pitchFamily="34" charset="0"/>
                  <a:cs typeface="Open Sans" panose="020B0606030504020204" pitchFamily="34" charset="0"/>
                </a:rPr>
                <a:t>MISION</a:t>
              </a:r>
            </a:p>
          </p:txBody>
        </p:sp>
        <p:sp>
          <p:nvSpPr>
            <p:cNvPr id="56" name="55 Rectángulo"/>
            <p:cNvSpPr/>
            <p:nvPr/>
          </p:nvSpPr>
          <p:spPr>
            <a:xfrm>
              <a:off x="6389861" y="3549039"/>
              <a:ext cx="432048" cy="477054"/>
            </a:xfrm>
            <a:prstGeom prst="rect">
              <a:avLst/>
            </a:prstGeom>
          </p:spPr>
          <p:txBody>
            <a:bodyPr wrap="square">
              <a:spAutoFit/>
            </a:bodyPr>
            <a:lstStyle/>
            <a:p>
              <a:r>
                <a:rPr lang="es-ES" dirty="0">
                  <a:solidFill>
                    <a:schemeClr val="tx1">
                      <a:lumMod val="95000"/>
                      <a:lumOff val="5000"/>
                    </a:schemeClr>
                  </a:solidFill>
                  <a:latin typeface="Snellen MK Med" pitchFamily="2" charset="0"/>
                  <a:ea typeface="Open Sans" panose="020B0606030504020204" pitchFamily="34" charset="0"/>
                  <a:cs typeface="Open Sans" panose="020B0606030504020204" pitchFamily="34" charset="0"/>
                </a:rPr>
                <a:t>´</a:t>
              </a:r>
            </a:p>
          </p:txBody>
        </p:sp>
      </p:grpSp>
      <p:sp>
        <p:nvSpPr>
          <p:cNvPr id="14" name="13 CuadroTexto"/>
          <p:cNvSpPr txBox="1"/>
          <p:nvPr/>
        </p:nvSpPr>
        <p:spPr>
          <a:xfrm>
            <a:off x="4468210" y="2296344"/>
            <a:ext cx="1912703" cy="338554"/>
          </a:xfrm>
          <a:prstGeom prst="rect">
            <a:avLst/>
          </a:prstGeom>
          <a:noFill/>
        </p:spPr>
        <p:txBody>
          <a:bodyPr wrap="none" rtlCol="0">
            <a:spAutoFit/>
          </a:bodyPr>
          <a:lstStyle/>
          <a:p>
            <a:r>
              <a:rPr lang="es-ES" sz="1600" dirty="0">
                <a:solidFill>
                  <a:schemeClr val="tx1">
                    <a:lumMod val="95000"/>
                    <a:lumOff val="5000"/>
                  </a:schemeClr>
                </a:solidFill>
                <a:latin typeface="Snellen MK Med" pitchFamily="2" charset="0"/>
                <a:ea typeface="Open Sans" panose="020B0606030504020204" pitchFamily="34" charset="0"/>
                <a:cs typeface="Open Sans" panose="020B0606030504020204" pitchFamily="34" charset="0"/>
              </a:rPr>
              <a:t>NUESTRA</a:t>
            </a:r>
          </a:p>
        </p:txBody>
      </p:sp>
      <p:sp>
        <p:nvSpPr>
          <p:cNvPr id="57" name="56 Rectángulo"/>
          <p:cNvSpPr/>
          <p:nvPr/>
        </p:nvSpPr>
        <p:spPr>
          <a:xfrm>
            <a:off x="4563354" y="3952528"/>
            <a:ext cx="4434932" cy="158824"/>
          </a:xfrm>
          <a:prstGeom prst="rect">
            <a:avLst/>
          </a:prstGeom>
          <a:solidFill>
            <a:srgbClr val="45B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 name="15 Grupo"/>
          <p:cNvGrpSpPr/>
          <p:nvPr/>
        </p:nvGrpSpPr>
        <p:grpSpPr>
          <a:xfrm>
            <a:off x="2285694" y="4456586"/>
            <a:ext cx="7555466" cy="8573614"/>
            <a:chOff x="2285694" y="4456586"/>
            <a:chExt cx="7555466" cy="8573614"/>
          </a:xfrm>
        </p:grpSpPr>
        <p:sp>
          <p:nvSpPr>
            <p:cNvPr id="15" name="14 Rectángulo"/>
            <p:cNvSpPr/>
            <p:nvPr/>
          </p:nvSpPr>
          <p:spPr>
            <a:xfrm>
              <a:off x="2514600" y="4456586"/>
              <a:ext cx="7326560" cy="857361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0" name="69 Rectángulo"/>
            <p:cNvSpPr/>
            <p:nvPr/>
          </p:nvSpPr>
          <p:spPr>
            <a:xfrm>
              <a:off x="2311210" y="6366229"/>
              <a:ext cx="204174" cy="78387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1" name="70 Rectángulo"/>
            <p:cNvSpPr/>
            <p:nvPr/>
          </p:nvSpPr>
          <p:spPr>
            <a:xfrm>
              <a:off x="2285694" y="8226400"/>
              <a:ext cx="228907" cy="516993"/>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58" name="57 Rectángulo"/>
          <p:cNvSpPr/>
          <p:nvPr/>
        </p:nvSpPr>
        <p:spPr>
          <a:xfrm rot="5400000">
            <a:off x="3709528" y="3447670"/>
            <a:ext cx="1859007" cy="158825"/>
          </a:xfrm>
          <a:prstGeom prst="rect">
            <a:avLst/>
          </a:prstGeom>
          <a:solidFill>
            <a:srgbClr val="45B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2" name="61 Rectángulo"/>
          <p:cNvSpPr/>
          <p:nvPr/>
        </p:nvSpPr>
        <p:spPr>
          <a:xfrm>
            <a:off x="2495550" y="4600600"/>
            <a:ext cx="6801575" cy="2477601"/>
          </a:xfrm>
          <a:prstGeom prst="rect">
            <a:avLst/>
          </a:prstGeom>
        </p:spPr>
        <p:txBody>
          <a:bodyPr wrap="square">
            <a:spAutoFit/>
          </a:bodyPr>
          <a:lstStyle/>
          <a:p>
            <a:pPr algn="just">
              <a:spcAft>
                <a:spcPts val="600"/>
              </a:spcAft>
            </a:pPr>
            <a:r>
              <a:rPr lang="es-ES" sz="14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Todas las personas de la organización trabajarán en equipo con el fin de:</a:t>
            </a:r>
          </a:p>
          <a:p>
            <a:pPr marL="285750" indent="-285750" algn="just">
              <a:spcAft>
                <a:spcPts val="600"/>
              </a:spcAft>
              <a:buBlip>
                <a:blip r:embed="rId6"/>
              </a:buBlip>
            </a:pPr>
            <a:r>
              <a:rPr lang="es-ES" sz="14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Ofrecer un servicio con la mayor calidad. Con el fin de dar garantía a nuestros pacientes, queremos que nuestro sistema de calidad esté certificado conforme a las normas internacionales ISO 9001.</a:t>
            </a:r>
          </a:p>
          <a:p>
            <a:pPr marL="285750" indent="-285750" algn="just">
              <a:spcAft>
                <a:spcPts val="600"/>
              </a:spcAft>
              <a:buBlip>
                <a:blip r:embed="rId6"/>
              </a:buBlip>
            </a:pPr>
            <a:r>
              <a:rPr lang="es-ES" sz="14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Comprender las necesidades de los pacientes y darle una respuesta rápida centralizando los servicios sin necesidad de desplazamientos y demoras, facilitando las gestiones administrativas y sincronizando las acciones.</a:t>
            </a:r>
          </a:p>
          <a:p>
            <a:pPr marL="285750" indent="-285750" algn="just">
              <a:spcAft>
                <a:spcPts val="600"/>
              </a:spcAft>
              <a:buBlip>
                <a:blip r:embed="rId6"/>
              </a:buBlip>
            </a:pPr>
            <a:r>
              <a:rPr lang="es-ES" sz="14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Escuchar su opinión y tenerla en cuenta para hacer de Instituto de Refractocirugía Oftalmológico, un servicio enteramente acorde a sus expectativas, teniendo a su disposición un buzón de sugerencias</a:t>
            </a:r>
          </a:p>
        </p:txBody>
      </p:sp>
      <p:sp>
        <p:nvSpPr>
          <p:cNvPr id="63" name="62 Rectángulo"/>
          <p:cNvSpPr/>
          <p:nvPr/>
        </p:nvSpPr>
        <p:spPr>
          <a:xfrm>
            <a:off x="2495550" y="7264896"/>
            <a:ext cx="6801575" cy="1169551"/>
          </a:xfrm>
          <a:prstGeom prst="rect">
            <a:avLst/>
          </a:prstGeom>
        </p:spPr>
        <p:txBody>
          <a:bodyPr wrap="square">
            <a:spAutoFit/>
          </a:bodyPr>
          <a:lstStyle/>
          <a:p>
            <a:pPr algn="just">
              <a:spcAft>
                <a:spcPts val="600"/>
              </a:spcAft>
            </a:pPr>
            <a:r>
              <a:rPr lang="es-ES" sz="14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En todas nuestras áreas contamos con </a:t>
            </a:r>
            <a:r>
              <a:rPr lang="es-ES" sz="14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excelentes profesionales y trabajadores</a:t>
            </a:r>
            <a:r>
              <a:rPr lang="es-ES" sz="14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 que crean un clima de relación humana enfocada a nuestros pacientes. Deseamos mantener un magnífico servicio de Instituto de Refractocirugía Oftalmológico, fruto de la implicación de todos, donde el profesional conoce a sus pacientes y se potencia el trato individualizado.</a:t>
            </a:r>
          </a:p>
        </p:txBody>
      </p:sp>
      <p:sp>
        <p:nvSpPr>
          <p:cNvPr id="64" name="63 Rectángulo"/>
          <p:cNvSpPr/>
          <p:nvPr/>
        </p:nvSpPr>
        <p:spPr>
          <a:xfrm>
            <a:off x="2495550" y="8561040"/>
            <a:ext cx="6801575" cy="1384995"/>
          </a:xfrm>
          <a:prstGeom prst="rect">
            <a:avLst/>
          </a:prstGeom>
        </p:spPr>
        <p:txBody>
          <a:bodyPr wrap="square">
            <a:spAutoFit/>
          </a:bodyPr>
          <a:lstStyle/>
          <a:p>
            <a:pPr algn="just">
              <a:spcAft>
                <a:spcPts val="600"/>
              </a:spcAft>
            </a:pPr>
            <a:r>
              <a:rPr lang="es-ES" sz="14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La </a:t>
            </a:r>
            <a:r>
              <a:rPr lang="es-ES" sz="14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Dirección</a:t>
            </a:r>
            <a:r>
              <a:rPr lang="es-ES" sz="14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 de Instituto de Refractocirugía Oftalmológico, apoyará con su organización, dotará de recursos e impulsará las actividades de mejora, para que todas las personas participen del interés común que es ofrecer la mejor calidad de servicio. También agradecerá la colaboración para la toma de decisiones y tendrá en cuenta las sugerencias encaminadas a la mejora de recursos y métodos de trabajo, tanto por vía directa cómo por vía anónima.</a:t>
            </a:r>
          </a:p>
        </p:txBody>
      </p:sp>
      <p:sp>
        <p:nvSpPr>
          <p:cNvPr id="65" name="64 Rectángulo"/>
          <p:cNvSpPr/>
          <p:nvPr/>
        </p:nvSpPr>
        <p:spPr>
          <a:xfrm>
            <a:off x="2495550" y="10117213"/>
            <a:ext cx="6801575" cy="523220"/>
          </a:xfrm>
          <a:prstGeom prst="rect">
            <a:avLst/>
          </a:prstGeom>
        </p:spPr>
        <p:txBody>
          <a:bodyPr wrap="square">
            <a:spAutoFit/>
          </a:bodyPr>
          <a:lstStyle/>
          <a:p>
            <a:pPr algn="just">
              <a:spcAft>
                <a:spcPts val="600"/>
              </a:spcAft>
            </a:pPr>
            <a:r>
              <a:rPr lang="es-ES" sz="14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Instituto de Refractocirugía Oftalmológico, </a:t>
            </a:r>
            <a:r>
              <a:rPr lang="es-ES" sz="14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potenciará así mismo la formación continuada de los profesionales y trabajadores.</a:t>
            </a:r>
          </a:p>
        </p:txBody>
      </p:sp>
      <p:sp>
        <p:nvSpPr>
          <p:cNvPr id="66" name="65 Rectángulo"/>
          <p:cNvSpPr/>
          <p:nvPr/>
        </p:nvSpPr>
        <p:spPr>
          <a:xfrm>
            <a:off x="2495550" y="10721280"/>
            <a:ext cx="6801575" cy="738664"/>
          </a:xfrm>
          <a:prstGeom prst="rect">
            <a:avLst/>
          </a:prstGeom>
        </p:spPr>
        <p:txBody>
          <a:bodyPr wrap="square">
            <a:spAutoFit/>
          </a:bodyPr>
          <a:lstStyle/>
          <a:p>
            <a:pPr algn="just">
              <a:spcAft>
                <a:spcPts val="600"/>
              </a:spcAft>
            </a:pPr>
            <a:r>
              <a:rPr lang="es-ES" sz="14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Los valores expresados en esta Política de Calidad serán asumidos por las personas de Instituto de Refractocirugía Oftalmológico y por todos aquellos que deban colaborar con ellos.</a:t>
            </a:r>
            <a:endParaRPr lang="es-ES" sz="14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68 Rectángulo"/>
          <p:cNvSpPr/>
          <p:nvPr/>
        </p:nvSpPr>
        <p:spPr>
          <a:xfrm>
            <a:off x="3720480" y="11826180"/>
            <a:ext cx="5557595" cy="1046440"/>
          </a:xfrm>
          <a:prstGeom prst="rect">
            <a:avLst/>
          </a:prstGeom>
        </p:spPr>
        <p:txBody>
          <a:bodyPr wrap="square">
            <a:spAutoFit/>
          </a:bodyPr>
          <a:lstStyle/>
          <a:p>
            <a:pPr algn="r"/>
            <a:r>
              <a:rPr lang="es-ES" sz="14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Dr. Lorenzo Vallés San Leandro </a:t>
            </a:r>
          </a:p>
          <a:p>
            <a:pPr algn="r">
              <a:spcAft>
                <a:spcPts val="600"/>
              </a:spcAft>
            </a:pPr>
            <a:r>
              <a:rPr lang="es-ES" sz="1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Director Médico de Vista </a:t>
            </a:r>
            <a:r>
              <a:rPr lang="es-ES" sz="1000" dirty="0" err="1">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Ircovisión</a:t>
            </a:r>
            <a:r>
              <a:rPr lang="es-ES" sz="1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 (Cartagena)</a:t>
            </a:r>
          </a:p>
          <a:p>
            <a:pPr algn="r">
              <a:spcAft>
                <a:spcPts val="600"/>
              </a:spcAft>
            </a:pPr>
            <a:r>
              <a:rPr lang="es-ES" sz="14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Aprobada a Noviembre de 2019</a:t>
            </a:r>
          </a:p>
          <a:p>
            <a:pPr algn="r">
              <a:spcAft>
                <a:spcPts val="600"/>
              </a:spcAft>
            </a:pPr>
            <a:r>
              <a:rPr lang="es-ES" sz="14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Revisada a marzo de 2026</a:t>
            </a:r>
          </a:p>
        </p:txBody>
      </p:sp>
      <p:pic>
        <p:nvPicPr>
          <p:cNvPr id="1031" name="Picture 7" descr="D:\Documentos\Escritorio\vista-ircovision_grand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6104" y="11434429"/>
            <a:ext cx="2412268" cy="918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18706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1202</TotalTime>
  <Words>348</Words>
  <Application>Microsoft Office PowerPoint</Application>
  <PresentationFormat>Papel A3 (297 x 420 mm)</PresentationFormat>
  <Paragraphs>19</Paragraphs>
  <Slides>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Arial</vt:lpstr>
      <vt:lpstr>Calibri</vt:lpstr>
      <vt:lpstr>Open Sans</vt:lpstr>
      <vt:lpstr>Snellen MK Med</vt:lpstr>
      <vt:lpstr>Tema de Office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Pablo</dc:creator>
  <cp:lastModifiedBy>Sonia Burgos</cp:lastModifiedBy>
  <cp:revision>111</cp:revision>
  <dcterms:created xsi:type="dcterms:W3CDTF">2015-11-18T16:27:14Z</dcterms:created>
  <dcterms:modified xsi:type="dcterms:W3CDTF">2026-05-27T08:40:47Z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MSIP_Label_4d867f1f-4d31-48d5-a323-afb63937d5ba_Enabled">
    <vt:lpwstr>true</vt:lpwstr>
  </property>
  <property fmtid="{D5CDD505-2E9C-101B-9397-08002B2CF9AE}" pid="4" name="MSIP_Label_4d867f1f-4d31-48d5-a323-afb63937d5ba_SetDate">
    <vt:lpwstr>2024-04-26T10:37:56Z</vt:lpwstr>
  </property>
  <property fmtid="{D5CDD505-2E9C-101B-9397-08002B2CF9AE}" pid="5" name="MSIP_Label_4d867f1f-4d31-48d5-a323-afb63937d5ba_Method">
    <vt:lpwstr>Standard</vt:lpwstr>
  </property>
  <property fmtid="{D5CDD505-2E9C-101B-9397-08002B2CF9AE}" pid="6" name="MSIP_Label_4d867f1f-4d31-48d5-a323-afb63937d5ba_Name">
    <vt:lpwstr>Público</vt:lpwstr>
  </property>
  <property fmtid="{D5CDD505-2E9C-101B-9397-08002B2CF9AE}" pid="7" name="MSIP_Label_4d867f1f-4d31-48d5-a323-afb63937d5ba_SiteId">
    <vt:lpwstr>8e90a0d2-bf4c-4b96-8b99-40585f6c4bf6</vt:lpwstr>
  </property>
  <property fmtid="{D5CDD505-2E9C-101B-9397-08002B2CF9AE}" pid="8" name="MSIP_Label_4d867f1f-4d31-48d5-a323-afb63937d5ba_ActionId">
    <vt:lpwstr>ea7d763c-7670-4071-91b3-0e6e27c54854</vt:lpwstr>
  </property>
  <property fmtid="{D5CDD505-2E9C-101B-9397-08002B2CF9AE}" pid="9" name="MSIP_Label_4d867f1f-4d31-48d5-a323-afb63937d5ba_ContentBits">
    <vt:lpwstr>0</vt:lpwstr>
  </property>
</Properties>
</file>